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1" r:id="rId3"/>
    <p:sldId id="283" r:id="rId4"/>
    <p:sldId id="267" r:id="rId5"/>
    <p:sldId id="289" r:id="rId6"/>
    <p:sldId id="263" r:id="rId7"/>
    <p:sldId id="284" r:id="rId8"/>
    <p:sldId id="271" r:id="rId9"/>
    <p:sldId id="290" r:id="rId10"/>
    <p:sldId id="279" r:id="rId11"/>
    <p:sldId id="285" r:id="rId12"/>
    <p:sldId id="286" r:id="rId13"/>
    <p:sldId id="281" r:id="rId14"/>
    <p:sldId id="291" r:id="rId15"/>
    <p:sldId id="280" r:id="rId16"/>
    <p:sldId id="287" r:id="rId17"/>
    <p:sldId id="288" r:id="rId18"/>
    <p:sldId id="282" r:id="rId19"/>
    <p:sldId id="273" r:id="rId20"/>
    <p:sldId id="269" r:id="rId21"/>
    <p:sldId id="266" r:id="rId22"/>
    <p:sldId id="292" r:id="rId23"/>
    <p:sldId id="296" r:id="rId24"/>
    <p:sldId id="297" r:id="rId25"/>
    <p:sldId id="298" r:id="rId26"/>
    <p:sldId id="264" r:id="rId27"/>
    <p:sldId id="293" r:id="rId28"/>
    <p:sldId id="265" r:id="rId29"/>
    <p:sldId id="272" r:id="rId30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MSL%20Stats\MSL%205%20Year%20Comparis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Uintah%20Stats\Uintah%205%20Year%20Comparison%20Call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Washington%20Terrace%20Stats\Washington%20Terrace%20first%20quarter%20repor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AppData\Local\Microsoft\Windows\Temporary%20Internet%20Files\Content.Outlook\EB9E2CNH\Unitah%20City%20CA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AppData\Local\Microsoft\Windows\Temporary%20Internet%20Files\Content.Outlook\EB9E2CNH\Unitah%20City%20C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Monthly%20City%20Reports\Uintah%20January%20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MSL%20Stats\MSL%205%20Year%20Comparis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Monthly%20City%20Reports\Uintah%20February%2020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MSL%20Stats\MSL%205%20Year%20Compariso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Monthly%20City%20Reports\Uintah%20March%20201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MSL%20Stats\MSL%205%20Year%20Compariso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Monthly%20City%20Reports\Uintah%20April%20201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indlay\Desktop\WCSO%20FINDLAY\Stats\Uintah%20Stats\Uintah%205%20Year%20Comparison%20Cal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US" sz="2800" baseline="0" dirty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JANUARY</a:t>
            </a:r>
            <a:r>
              <a:rPr lang="en-US" sz="2800" baseline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Calls</c:v>
                </c:pt>
              </c:strCache>
            </c:strRef>
          </c:tx>
          <c:cat>
            <c:numRef>
              <c:f>Sheet1!$B$23:$F$23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Sheet1!$B$24:$F$24</c:f>
              <c:numCache>
                <c:formatCode>General</c:formatCode>
                <c:ptCount val="5"/>
                <c:pt idx="0">
                  <c:v>40</c:v>
                </c:pt>
                <c:pt idx="1">
                  <c:v>68</c:v>
                </c:pt>
                <c:pt idx="2">
                  <c:v>70</c:v>
                </c:pt>
                <c:pt idx="3">
                  <c:v>65</c:v>
                </c:pt>
                <c:pt idx="4">
                  <c:v>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08960"/>
        <c:axId val="67610496"/>
      </c:lineChart>
      <c:catAx>
        <c:axId val="6760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7610496"/>
        <c:crosses val="autoZero"/>
        <c:auto val="1"/>
        <c:lblAlgn val="ctr"/>
        <c:lblOffset val="100"/>
        <c:noMultiLvlLbl val="0"/>
      </c:catAx>
      <c:valAx>
        <c:axId val="6761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7608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defRPr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5-YEAR</a:t>
            </a: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COMPARISON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Sheet1!$A$44</c:f>
              <c:strCache>
                <c:ptCount val="1"/>
                <c:pt idx="0">
                  <c:v>Citations</c:v>
                </c:pt>
              </c:strCache>
            </c:strRef>
          </c:tx>
          <c:cat>
            <c:numRef>
              <c:f>Sheet1!$B$43:$F$43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Sheet1!$B$44:$F$44</c:f>
              <c:numCache>
                <c:formatCode>General</c:formatCode>
                <c:ptCount val="5"/>
                <c:pt idx="0">
                  <c:v>291</c:v>
                </c:pt>
                <c:pt idx="1">
                  <c:v>543</c:v>
                </c:pt>
                <c:pt idx="2">
                  <c:v>358</c:v>
                </c:pt>
                <c:pt idx="3">
                  <c:v>343</c:v>
                </c:pt>
                <c:pt idx="4">
                  <c:v>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25728"/>
        <c:axId val="73227264"/>
      </c:lineChart>
      <c:catAx>
        <c:axId val="7322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3227264"/>
        <c:crosses val="autoZero"/>
        <c:auto val="1"/>
        <c:lblAlgn val="ctr"/>
        <c:lblOffset val="100"/>
        <c:noMultiLvlLbl val="0"/>
      </c:catAx>
      <c:valAx>
        <c:axId val="7322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225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03660726619703E-2"/>
          <c:y val="2.3250098097131251E-2"/>
          <c:w val="0.74680444745731289"/>
          <c:h val="0.90339564239147951"/>
        </c:manualLayout>
      </c:layout>
      <c:lineChart>
        <c:grouping val="standard"/>
        <c:varyColors val="0"/>
        <c:ser>
          <c:idx val="0"/>
          <c:order val="0"/>
          <c:tx>
            <c:v>Public calls for service</c:v>
          </c:tx>
          <c:marker>
            <c:symbol val="none"/>
          </c:marker>
          <c:cat>
            <c:numRef>
              <c:f>'Summary info'!$B$4:$M$4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'Summary info'!$B$9:$M$9</c:f>
              <c:numCache>
                <c:formatCode>General</c:formatCode>
                <c:ptCount val="12"/>
                <c:pt idx="0">
                  <c:v>935</c:v>
                </c:pt>
                <c:pt idx="1">
                  <c:v>1081</c:v>
                </c:pt>
                <c:pt idx="2">
                  <c:v>1017</c:v>
                </c:pt>
                <c:pt idx="3">
                  <c:v>965</c:v>
                </c:pt>
                <c:pt idx="4">
                  <c:v>981</c:v>
                </c:pt>
                <c:pt idx="5">
                  <c:v>1035</c:v>
                </c:pt>
                <c:pt idx="6">
                  <c:v>918</c:v>
                </c:pt>
                <c:pt idx="7">
                  <c:v>966</c:v>
                </c:pt>
                <c:pt idx="8">
                  <c:v>919</c:v>
                </c:pt>
                <c:pt idx="9">
                  <c:v>890</c:v>
                </c:pt>
                <c:pt idx="10">
                  <c:v>993</c:v>
                </c:pt>
                <c:pt idx="11">
                  <c:v>939</c:v>
                </c:pt>
              </c:numCache>
            </c:numRef>
          </c:val>
          <c:smooth val="0"/>
        </c:ser>
        <c:ser>
          <c:idx val="1"/>
          <c:order val="1"/>
          <c:tx>
            <c:v>On View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'Summary info'!$B$6:$M$6</c:f>
              <c:numCache>
                <c:formatCode>General</c:formatCode>
                <c:ptCount val="12"/>
                <c:pt idx="0">
                  <c:v>493</c:v>
                </c:pt>
                <c:pt idx="1">
                  <c:v>894</c:v>
                </c:pt>
                <c:pt idx="2">
                  <c:v>791</c:v>
                </c:pt>
                <c:pt idx="3">
                  <c:v>905</c:v>
                </c:pt>
                <c:pt idx="4">
                  <c:v>781</c:v>
                </c:pt>
                <c:pt idx="5">
                  <c:v>759</c:v>
                </c:pt>
                <c:pt idx="6">
                  <c:v>633</c:v>
                </c:pt>
                <c:pt idx="7">
                  <c:v>615</c:v>
                </c:pt>
                <c:pt idx="8">
                  <c:v>757</c:v>
                </c:pt>
                <c:pt idx="9">
                  <c:v>501</c:v>
                </c:pt>
                <c:pt idx="10">
                  <c:v>451</c:v>
                </c:pt>
                <c:pt idx="11">
                  <c:v>768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20704"/>
        <c:axId val="84122240"/>
      </c:lineChart>
      <c:catAx>
        <c:axId val="8412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122240"/>
        <c:crosses val="autoZero"/>
        <c:auto val="1"/>
        <c:lblAlgn val="ctr"/>
        <c:lblOffset val="100"/>
        <c:noMultiLvlLbl val="0"/>
      </c:catAx>
      <c:valAx>
        <c:axId val="8412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120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[Unitah City CAD.xlsx]Tables &amp; graphs!PivotTable1</c:name>
    <c:fmtId val="-1"/>
  </c:pivotSource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Calls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for Service</a:t>
            </a:r>
          </a:p>
        </c:rich>
      </c:tx>
      <c:layout>
        <c:manualLayout>
          <c:xMode val="edge"/>
          <c:yMode val="edge"/>
          <c:x val="0.2771013213865508"/>
          <c:y val="4.347826913885449E-2"/>
        </c:manualLayout>
      </c:layout>
      <c:overlay val="1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'Tables &amp; graphs'!$B$3:$B$4</c:f>
              <c:strCache>
                <c:ptCount val="1"/>
                <c:pt idx="0">
                  <c:v>911</c:v>
                </c:pt>
              </c:strCache>
            </c:strRef>
          </c:tx>
          <c:cat>
            <c:strRef>
              <c:f>'Tables &amp; graphs'!$A$5:$A$15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'Tables &amp; graphs'!$B$5:$B$15</c:f>
              <c:numCache>
                <c:formatCode>General</c:formatCode>
                <c:ptCount val="10"/>
                <c:pt idx="0">
                  <c:v>11</c:v>
                </c:pt>
                <c:pt idx="1">
                  <c:v>55</c:v>
                </c:pt>
                <c:pt idx="2">
                  <c:v>70</c:v>
                </c:pt>
                <c:pt idx="3">
                  <c:v>77</c:v>
                </c:pt>
                <c:pt idx="4">
                  <c:v>74</c:v>
                </c:pt>
                <c:pt idx="5">
                  <c:v>70</c:v>
                </c:pt>
                <c:pt idx="6">
                  <c:v>70</c:v>
                </c:pt>
                <c:pt idx="7">
                  <c:v>50</c:v>
                </c:pt>
                <c:pt idx="8">
                  <c:v>54</c:v>
                </c:pt>
                <c:pt idx="9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'Tables &amp; graphs'!$C$3:$C$4</c:f>
              <c:strCache>
                <c:ptCount val="1"/>
                <c:pt idx="0">
                  <c:v>Non Emergency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'Tables &amp; graphs'!$A$5:$A$15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'Tables &amp; graphs'!$C$5:$C$15</c:f>
              <c:numCache>
                <c:formatCode>General</c:formatCode>
                <c:ptCount val="10"/>
                <c:pt idx="0">
                  <c:v>296</c:v>
                </c:pt>
                <c:pt idx="1">
                  <c:v>301</c:v>
                </c:pt>
                <c:pt idx="2">
                  <c:v>322</c:v>
                </c:pt>
                <c:pt idx="3">
                  <c:v>336</c:v>
                </c:pt>
                <c:pt idx="4">
                  <c:v>465</c:v>
                </c:pt>
                <c:pt idx="5">
                  <c:v>400</c:v>
                </c:pt>
                <c:pt idx="6">
                  <c:v>445</c:v>
                </c:pt>
                <c:pt idx="7">
                  <c:v>474</c:v>
                </c:pt>
                <c:pt idx="8">
                  <c:v>625</c:v>
                </c:pt>
                <c:pt idx="9">
                  <c:v>599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'Tables &amp; graphs'!$D$3:$D$4</c:f>
              <c:strCache>
                <c:ptCount val="1"/>
                <c:pt idx="0">
                  <c:v>Deputy Generated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'Tables &amp; graphs'!$A$5:$A$15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'Tables &amp; graphs'!$D$5:$D$15</c:f>
              <c:numCache>
                <c:formatCode>General</c:formatCode>
                <c:ptCount val="10"/>
                <c:pt idx="0">
                  <c:v>368</c:v>
                </c:pt>
                <c:pt idx="1">
                  <c:v>461</c:v>
                </c:pt>
                <c:pt idx="2">
                  <c:v>269</c:v>
                </c:pt>
                <c:pt idx="3">
                  <c:v>421</c:v>
                </c:pt>
                <c:pt idx="4">
                  <c:v>424</c:v>
                </c:pt>
                <c:pt idx="5">
                  <c:v>417</c:v>
                </c:pt>
                <c:pt idx="6">
                  <c:v>462</c:v>
                </c:pt>
                <c:pt idx="7">
                  <c:v>242</c:v>
                </c:pt>
                <c:pt idx="8">
                  <c:v>296</c:v>
                </c:pt>
                <c:pt idx="9">
                  <c:v>279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31744"/>
        <c:axId val="73261824"/>
      </c:lineChart>
      <c:catAx>
        <c:axId val="8403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261824"/>
        <c:crosses val="autoZero"/>
        <c:auto val="1"/>
        <c:lblAlgn val="ctr"/>
        <c:lblOffset val="100"/>
        <c:noMultiLvlLbl val="0"/>
      </c:catAx>
      <c:valAx>
        <c:axId val="7326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031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[Unitah City CAD.xlsx]Tables &amp; graphs!PivotTable3</c:name>
    <c:fmtId val="-1"/>
  </c:pivotSource>
  <c:chart>
    <c:title>
      <c:tx>
        <c:rich>
          <a:bodyPr/>
          <a:lstStyle/>
          <a:p>
            <a:pPr>
              <a:defRPr sz="24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TRAFFIC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STOPS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'Tables &amp; graphs'!$B$49:$B$50</c:f>
              <c:strCache>
                <c:ptCount val="1"/>
                <c:pt idx="0">
                  <c:v>TRAFFIC STOP (10-60)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'Tables &amp; graphs'!$A$51:$A$61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'Tables &amp; graphs'!$B$51:$B$61</c:f>
              <c:numCache>
                <c:formatCode>General</c:formatCode>
                <c:ptCount val="10"/>
                <c:pt idx="0">
                  <c:v>294</c:v>
                </c:pt>
                <c:pt idx="1">
                  <c:v>351</c:v>
                </c:pt>
                <c:pt idx="2">
                  <c:v>197</c:v>
                </c:pt>
                <c:pt idx="3">
                  <c:v>311</c:v>
                </c:pt>
                <c:pt idx="4">
                  <c:v>282</c:v>
                </c:pt>
                <c:pt idx="5">
                  <c:v>287</c:v>
                </c:pt>
                <c:pt idx="6">
                  <c:v>367</c:v>
                </c:pt>
                <c:pt idx="7">
                  <c:v>185</c:v>
                </c:pt>
                <c:pt idx="8">
                  <c:v>190</c:v>
                </c:pt>
                <c:pt idx="9">
                  <c:v>166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083456"/>
        <c:axId val="84086144"/>
      </c:barChart>
      <c:catAx>
        <c:axId val="8408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086144"/>
        <c:crosses val="autoZero"/>
        <c:auto val="1"/>
        <c:lblAlgn val="ctr"/>
        <c:lblOffset val="100"/>
        <c:noMultiLvlLbl val="0"/>
      </c:catAx>
      <c:valAx>
        <c:axId val="8408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083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0" u="none" strike="noStrike" baseline="0">
                <a:solidFill>
                  <a:srgbClr val="000000"/>
                </a:solidFill>
                <a:latin typeface="Lithograph" pitchFamily="2" charset="0"/>
                <a:ea typeface="Arial"/>
                <a:cs typeface="Arial"/>
              </a:defRPr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JANUARY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layout>
        <c:manualLayout>
          <c:xMode val="edge"/>
          <c:yMode val="edge"/>
          <c:x val="0.37162231457178962"/>
          <c:y val="3.384930008748907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342545446547381E-2"/>
          <c:y val="0.23131672597864769"/>
          <c:w val="0.87612805313919351"/>
          <c:h val="0.61209964412811391"/>
        </c:manualLayout>
      </c:layout>
      <c:bar3DChart>
        <c:barDir val="col"/>
        <c:grouping val="clustered"/>
        <c:varyColors val="0"/>
        <c:ser>
          <c:idx val="0"/>
          <c:order val="0"/>
          <c:tx>
            <c:v>Washington Terrace March 5 Year Comparison</c:v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3.0865412656750106E-3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5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</c:numLit>
          </c:cat>
          <c:val>
            <c:numRef>
              <c:f>'5 Year comparison Citations'!$A$4:$E$4</c:f>
              <c:numCache>
                <c:formatCode>General</c:formatCode>
                <c:ptCount val="5"/>
                <c:pt idx="0">
                  <c:v>19</c:v>
                </c:pt>
                <c:pt idx="1">
                  <c:v>37</c:v>
                </c:pt>
                <c:pt idx="2">
                  <c:v>24</c:v>
                </c:pt>
                <c:pt idx="3">
                  <c:v>35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712768"/>
        <c:axId val="71714304"/>
        <c:axId val="0"/>
      </c:bar3DChart>
      <c:catAx>
        <c:axId val="7171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714304"/>
        <c:crosses val="autoZero"/>
        <c:auto val="1"/>
        <c:lblAlgn val="ctr"/>
        <c:lblOffset val="100"/>
        <c:noMultiLvlLbl val="0"/>
      </c:catAx>
      <c:valAx>
        <c:axId val="71714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712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US" sz="2800" baseline="0" dirty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FEBRUARY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Calls</c:v>
                </c:pt>
              </c:strCache>
            </c:strRef>
          </c:tx>
          <c:cat>
            <c:numRef>
              <c:f>Sheet1!$B$46:$F$46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Sheet1!$B$47:$F$47</c:f>
              <c:numCache>
                <c:formatCode>General</c:formatCode>
                <c:ptCount val="5"/>
                <c:pt idx="0">
                  <c:v>40</c:v>
                </c:pt>
                <c:pt idx="1">
                  <c:v>49</c:v>
                </c:pt>
                <c:pt idx="2">
                  <c:v>59</c:v>
                </c:pt>
                <c:pt idx="3">
                  <c:v>69</c:v>
                </c:pt>
                <c:pt idx="4">
                  <c:v>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47456"/>
        <c:axId val="71748992"/>
      </c:lineChart>
      <c:catAx>
        <c:axId val="7174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1748992"/>
        <c:crosses val="autoZero"/>
        <c:auto val="1"/>
        <c:lblAlgn val="ctr"/>
        <c:lblOffset val="100"/>
        <c:noMultiLvlLbl val="0"/>
      </c:catAx>
      <c:valAx>
        <c:axId val="7174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1747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0" u="none" strike="noStrike" baseline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  <a:ea typeface="Arial"/>
                <a:cs typeface="Arial"/>
              </a:defRPr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FEBRUARY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layout>
        <c:manualLayout>
          <c:xMode val="edge"/>
          <c:yMode val="edge"/>
          <c:x val="0.36081984543598716"/>
          <c:y val="2.9800632746295255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342545446547381E-2"/>
          <c:y val="0.23131672597864769"/>
          <c:w val="0.87612805313919351"/>
          <c:h val="0.61209964412811391"/>
        </c:manualLayout>
      </c:layout>
      <c:bar3DChart>
        <c:barDir val="col"/>
        <c:grouping val="clustered"/>
        <c:varyColors val="0"/>
        <c:ser>
          <c:idx val="0"/>
          <c:order val="0"/>
          <c:tx>
            <c:v>Washington Terrace March 5 Year Comparison</c:v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345679012345678E-2"/>
                  <c:y val="-2.8933095519994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802469135802469E-2"/>
                  <c:y val="-2.8933095519994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5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</c:numLit>
          </c:cat>
          <c:val>
            <c:numRef>
              <c:f>'5 Year comparison Citations'!$A$4:$E$4</c:f>
              <c:numCache>
                <c:formatCode>General</c:formatCode>
                <c:ptCount val="5"/>
                <c:pt idx="0">
                  <c:v>7</c:v>
                </c:pt>
                <c:pt idx="1">
                  <c:v>26</c:v>
                </c:pt>
                <c:pt idx="2">
                  <c:v>20</c:v>
                </c:pt>
                <c:pt idx="3">
                  <c:v>29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861760"/>
        <c:axId val="71863296"/>
        <c:axId val="0"/>
      </c:bar3DChart>
      <c:catAx>
        <c:axId val="7186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863296"/>
        <c:crosses val="autoZero"/>
        <c:auto val="1"/>
        <c:lblAlgn val="ctr"/>
        <c:lblOffset val="100"/>
        <c:noMultiLvlLbl val="0"/>
      </c:catAx>
      <c:valAx>
        <c:axId val="718632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861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MARCH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Sheet1!$A$70</c:f>
              <c:strCache>
                <c:ptCount val="1"/>
                <c:pt idx="0">
                  <c:v>Calls</c:v>
                </c:pt>
              </c:strCache>
            </c:strRef>
          </c:tx>
          <c:cat>
            <c:numRef>
              <c:f>Sheet1!$B$69:$F$69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Sheet1!$B$70:$F$70</c:f>
              <c:numCache>
                <c:formatCode>General</c:formatCode>
                <c:ptCount val="5"/>
                <c:pt idx="0">
                  <c:v>49</c:v>
                </c:pt>
                <c:pt idx="1">
                  <c:v>70</c:v>
                </c:pt>
                <c:pt idx="2">
                  <c:v>75</c:v>
                </c:pt>
                <c:pt idx="3">
                  <c:v>90</c:v>
                </c:pt>
                <c:pt idx="4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88256"/>
        <c:axId val="71898240"/>
      </c:lineChart>
      <c:catAx>
        <c:axId val="7188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1898240"/>
        <c:crosses val="autoZero"/>
        <c:auto val="1"/>
        <c:lblAlgn val="ctr"/>
        <c:lblOffset val="100"/>
        <c:noMultiLvlLbl val="0"/>
      </c:catAx>
      <c:valAx>
        <c:axId val="7189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1888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0" u="none" strike="noStrike" baseline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  <a:ea typeface="Arial"/>
                <a:cs typeface="Arial"/>
              </a:defRPr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MARCH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layout>
        <c:manualLayout>
          <c:xMode val="edge"/>
          <c:yMode val="edge"/>
          <c:x val="0.3978568824730242"/>
          <c:y val="4.4267180506292719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342545446547381E-2"/>
          <c:y val="0.23131672597864769"/>
          <c:w val="0.87612805313919351"/>
          <c:h val="0.61209964412811391"/>
        </c:manualLayout>
      </c:layout>
      <c:bar3DChart>
        <c:barDir val="col"/>
        <c:grouping val="clustered"/>
        <c:varyColors val="0"/>
        <c:ser>
          <c:idx val="0"/>
          <c:order val="0"/>
          <c:tx>
            <c:v>Washington Terrace March 5 Year Comparison</c:v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solidFill>
                <a:srgbClr val="FFFF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5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</c:numLit>
          </c:cat>
          <c:val>
            <c:numRef>
              <c:f>'5 Year comparison Citations'!$A$4:$E$4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16</c:v>
                </c:pt>
                <c:pt idx="3">
                  <c:v>31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953408"/>
        <c:axId val="71955200"/>
        <c:axId val="0"/>
      </c:bar3DChart>
      <c:catAx>
        <c:axId val="719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955200"/>
        <c:crosses val="autoZero"/>
        <c:auto val="1"/>
        <c:lblAlgn val="ctr"/>
        <c:lblOffset val="100"/>
        <c:noMultiLvlLbl val="0"/>
      </c:catAx>
      <c:valAx>
        <c:axId val="719552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953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defRPr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APRIL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Sheet1!$A$89</c:f>
              <c:strCache>
                <c:ptCount val="1"/>
                <c:pt idx="0">
                  <c:v>Calls</c:v>
                </c:pt>
              </c:strCache>
            </c:strRef>
          </c:tx>
          <c:cat>
            <c:numRef>
              <c:f>Sheet1!$B$88:$F$88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Sheet1!$B$89:$F$89</c:f>
              <c:numCache>
                <c:formatCode>General</c:formatCode>
                <c:ptCount val="5"/>
                <c:pt idx="0">
                  <c:v>85</c:v>
                </c:pt>
                <c:pt idx="1">
                  <c:v>94</c:v>
                </c:pt>
                <c:pt idx="2">
                  <c:v>73</c:v>
                </c:pt>
                <c:pt idx="3">
                  <c:v>85</c:v>
                </c:pt>
                <c:pt idx="4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57984"/>
        <c:axId val="72059520"/>
      </c:lineChart>
      <c:catAx>
        <c:axId val="7205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2059520"/>
        <c:crosses val="autoZero"/>
        <c:auto val="1"/>
        <c:lblAlgn val="ctr"/>
        <c:lblOffset val="100"/>
        <c:noMultiLvlLbl val="0"/>
      </c:catAx>
      <c:valAx>
        <c:axId val="7205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2057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1" i="0" u="none" strike="noStrike" baseline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  <a:ea typeface="Arial"/>
                <a:cs typeface="Arial"/>
              </a:defRPr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APRIL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layout>
        <c:manualLayout>
          <c:xMode val="edge"/>
          <c:yMode val="edge"/>
          <c:x val="0.42563466025080199"/>
          <c:y val="4.7160490058292211E-2"/>
        </c:manualLayout>
      </c:layout>
      <c:overlay val="0"/>
      <c:spPr>
        <a:noFill/>
        <a:ln w="25400">
          <a:noFill/>
        </a:ln>
      </c:spPr>
    </c:title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chemeClr val="tx2">
            <a:lumMod val="60000"/>
            <a:lumOff val="40000"/>
          </a:schemeClr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342545446547381E-2"/>
          <c:y val="0.23131672597864769"/>
          <c:w val="0.87612805313919351"/>
          <c:h val="0.61209964412811391"/>
        </c:manualLayout>
      </c:layout>
      <c:bar3DChart>
        <c:barDir val="col"/>
        <c:grouping val="clustered"/>
        <c:varyColors val="0"/>
        <c:ser>
          <c:idx val="0"/>
          <c:order val="0"/>
          <c:tx>
            <c:v>Washington Terrace March 5 Year Comparison</c:v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solidFill>
                <a:srgbClr val="FFFF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5"/>
              <c:pt idx="0">
                <c:v>2009</c:v>
              </c:pt>
              <c:pt idx="1">
                <c:v>2010</c:v>
              </c:pt>
              <c:pt idx="2">
                <c:v>2011</c:v>
              </c:pt>
              <c:pt idx="3">
                <c:v>2012</c:v>
              </c:pt>
              <c:pt idx="4">
                <c:v>2013</c:v>
              </c:pt>
            </c:numLit>
          </c:cat>
          <c:val>
            <c:numRef>
              <c:f>'5 Year comparison Citations'!$A$4:$E$4</c:f>
              <c:numCache>
                <c:formatCode>General</c:formatCode>
                <c:ptCount val="5"/>
                <c:pt idx="0">
                  <c:v>37</c:v>
                </c:pt>
                <c:pt idx="1">
                  <c:v>45</c:v>
                </c:pt>
                <c:pt idx="2">
                  <c:v>51</c:v>
                </c:pt>
                <c:pt idx="3">
                  <c:v>67</c:v>
                </c:pt>
                <c:pt idx="4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114944"/>
        <c:axId val="72116480"/>
        <c:axId val="0"/>
      </c:bar3DChart>
      <c:catAx>
        <c:axId val="721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116480"/>
        <c:crosses val="autoZero"/>
        <c:auto val="1"/>
        <c:lblAlgn val="ctr"/>
        <c:lblOffset val="100"/>
        <c:noMultiLvlLbl val="0"/>
      </c:catAx>
      <c:valAx>
        <c:axId val="721164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114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5-YEAR</a:t>
            </a:r>
            <a:r>
              <a:rPr lang="en-US" sz="2400" baseline="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COMPARISON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Totals Calls</c:v>
                </c:pt>
              </c:strCache>
            </c:strRef>
          </c:tx>
          <c:marker>
            <c:spPr>
              <a:solidFill>
                <a:schemeClr val="accent1">
                  <a:lumMod val="50000"/>
                </a:schemeClr>
              </a:solidFill>
            </c:spPr>
          </c:marker>
          <c:cat>
            <c:numRef>
              <c:f>Sheet1!$B$3:$F$3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931</c:v>
                </c:pt>
                <c:pt idx="1">
                  <c:v>1000</c:v>
                </c:pt>
                <c:pt idx="2">
                  <c:v>799</c:v>
                </c:pt>
                <c:pt idx="3">
                  <c:v>1010</c:v>
                </c:pt>
                <c:pt idx="4">
                  <c:v>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29920"/>
        <c:axId val="73212288"/>
      </c:lineChart>
      <c:catAx>
        <c:axId val="721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3212288"/>
        <c:crosses val="autoZero"/>
        <c:auto val="1"/>
        <c:lblAlgn val="ctr"/>
        <c:lblOffset val="100"/>
        <c:noMultiLvlLbl val="0"/>
      </c:catAx>
      <c:valAx>
        <c:axId val="73212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2129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5D35-357E-4A8F-BA36-D34DA26CCB27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52913"/>
            <a:ext cx="5661025" cy="403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825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05825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D3863-29C6-42C5-864E-77F6D0976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D3863-29C6-42C5-864E-77F6D0976C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2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73EF91-C355-4160-951A-919AE863A7A0}" type="datetimeFigureOut">
              <a:rPr lang="en-US" smtClean="0"/>
              <a:t>5/21/2013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57821-C9F2-4AA6-9074-9255709549A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  <a:t>WEBER COUNTY SHERIFF’S OFFICE</a:t>
            </a:r>
            <a:b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</a:br>
            <a:r>
              <a:rPr lang="en-US" sz="6000" dirty="0" smtClean="0">
                <a:solidFill>
                  <a:schemeClr val="tx2"/>
                </a:solidFill>
                <a:latin typeface="Haettenschweiler" pitchFamily="34" charset="0"/>
              </a:rPr>
              <a:t>UINTAH CITY</a:t>
            </a:r>
            <a:endParaRPr lang="en-US" sz="6000" dirty="0">
              <a:solidFill>
                <a:schemeClr val="tx2"/>
              </a:solidFill>
              <a:latin typeface="Haettenschweile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152" y="5638800"/>
            <a:ext cx="7854696" cy="1073624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Haettenschweiler" pitchFamily="34" charset="0"/>
              </a:rPr>
              <a:t>2013 QUARTERLY REPORT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42418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 BREAKDOWN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-457200" y="2286000"/>
            <a:ext cx="3581400" cy="443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   MARCH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 75 calls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Priority 1 – 30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2 – 5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3 – 20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4 – 19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5 – 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6 -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1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9841293"/>
              </p:ext>
            </p:extLst>
          </p:nvPr>
        </p:nvGraphicFramePr>
        <p:xfrm>
          <a:off x="2819400" y="1600196"/>
          <a:ext cx="6172199" cy="5105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5432"/>
                <a:gridCol w="657808"/>
                <a:gridCol w="965719"/>
                <a:gridCol w="1945432"/>
                <a:gridCol w="657808"/>
              </a:tblGrid>
              <a:tr h="35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DCE6F1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REPORTS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061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r>
                        <a:rPr lang="en-US" sz="1600" b="1" u="none" strike="noStrike" dirty="0" smtClean="0"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911 calls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Reckless driver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Animal complaints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Sex offenses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Assaults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Stolen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Assist other jurisdictions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Suspicious activity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Telephone harassment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Citizen assists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Thefts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Community policing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accidents injury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Criminal mischief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 property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Disturbance - family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hazards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Drug violations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stops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13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Intoxication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Trespassing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Medicals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Vehicle 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419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Premise checks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Warrants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MAJOR INCIDENTS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244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#13-11029	</a:t>
            </a:r>
            <a:r>
              <a:rPr lang="en-US" b="1" dirty="0" smtClean="0">
                <a:latin typeface="+mj-lt"/>
              </a:rPr>
              <a:t>AGGRAVATED ASSAULT (DV) </a:t>
            </a:r>
            <a:r>
              <a:rPr lang="en-US" dirty="0" smtClean="0">
                <a:latin typeface="+mj-lt"/>
              </a:rPr>
              <a:t> - 2500 E. 6550 S.  A male attempted to commit suicide by cutting his wrist with a razor.  When his wife found him, he grabbed her and starting choking her.  Deputy Christensen arrived and he deployed a Taser.  The suspect was eventually subdued and taken to the hospital.  There were two children in the home.  Four deputies were on scene for nearly three hours.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977640" cy="4972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94" y="603738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MAJOR INCIDENTS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862" y="1600200"/>
            <a:ext cx="8991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#13-10002	</a:t>
            </a:r>
            <a:r>
              <a:rPr lang="en-US" b="1" dirty="0" smtClean="0">
                <a:latin typeface="+mj-lt"/>
              </a:rPr>
              <a:t>ASSAULT – </a:t>
            </a:r>
            <a:r>
              <a:rPr lang="en-US" dirty="0" smtClean="0">
                <a:latin typeface="+mj-lt"/>
              </a:rPr>
              <a:t>975 E. 6600 S.  Two juveniles ages 9-10 years-old, were playing with BB guns when one of them got mad at the other one and threw </a:t>
            </a:r>
            <a:r>
              <a:rPr lang="en-US" dirty="0" smtClean="0">
                <a:latin typeface="+mj-lt"/>
              </a:rPr>
              <a:t>his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gun at him.  In retaliation for being hit in the </a:t>
            </a:r>
            <a:r>
              <a:rPr lang="en-US" dirty="0" smtClean="0">
                <a:latin typeface="+mj-lt"/>
              </a:rPr>
              <a:t>face, </a:t>
            </a:r>
            <a:r>
              <a:rPr lang="en-US" dirty="0" smtClean="0">
                <a:latin typeface="+mj-lt"/>
              </a:rPr>
              <a:t>the other kid shot his friend with his gun.  There were no major injuries and no charges </a:t>
            </a:r>
            <a:r>
              <a:rPr lang="en-US" dirty="0" smtClean="0">
                <a:latin typeface="+mj-lt"/>
              </a:rPr>
              <a:t>were filed </a:t>
            </a:r>
            <a:r>
              <a:rPr lang="en-US" dirty="0" smtClean="0">
                <a:latin typeface="+mj-lt"/>
              </a:rPr>
              <a:t>due to the age of the subjects.  2 deputies on scene.</a:t>
            </a:r>
          </a:p>
          <a:p>
            <a:r>
              <a:rPr lang="en-US" dirty="0" smtClean="0">
                <a:latin typeface="+mj-lt"/>
              </a:rPr>
              <a:t>#13-8480	</a:t>
            </a:r>
            <a:r>
              <a:rPr lang="en-US" b="1" dirty="0" smtClean="0">
                <a:latin typeface="+mj-lt"/>
              </a:rPr>
              <a:t>THEFT – </a:t>
            </a:r>
            <a:r>
              <a:rPr lang="en-US" dirty="0" smtClean="0">
                <a:latin typeface="+mj-lt"/>
              </a:rPr>
              <a:t>6640 S. Hwy 89.  About $1000 in rock was stolen from the abandoned Natural Rock </a:t>
            </a:r>
            <a:r>
              <a:rPr lang="en-US" dirty="0" smtClean="0">
                <a:latin typeface="+mj-lt"/>
              </a:rPr>
              <a:t>&amp; Design </a:t>
            </a:r>
            <a:r>
              <a:rPr lang="en-US" dirty="0" smtClean="0">
                <a:latin typeface="+mj-lt"/>
              </a:rPr>
              <a:t>site.  There is no suspect information.</a:t>
            </a:r>
          </a:p>
          <a:p>
            <a:r>
              <a:rPr lang="en-US" dirty="0" smtClean="0">
                <a:latin typeface="+mj-lt"/>
              </a:rPr>
              <a:t>#13-10914	</a:t>
            </a:r>
            <a:r>
              <a:rPr lang="en-US" b="1" dirty="0" smtClean="0">
                <a:latin typeface="+mj-lt"/>
              </a:rPr>
              <a:t>INTOXICATION – </a:t>
            </a:r>
            <a:r>
              <a:rPr lang="en-US" dirty="0" smtClean="0">
                <a:latin typeface="+mj-lt"/>
              </a:rPr>
              <a:t>2580 E. 6550 S.  An intoxicated male was found trespassing at this residence at 0255 hours.  He said he was “looking for scrap </a:t>
            </a:r>
            <a:r>
              <a:rPr lang="en-US" dirty="0" smtClean="0">
                <a:latin typeface="+mj-lt"/>
              </a:rPr>
              <a:t>metal</a:t>
            </a:r>
            <a:r>
              <a:rPr lang="en-US" dirty="0" smtClean="0">
                <a:latin typeface="+mj-lt"/>
              </a:rPr>
              <a:t>.”  </a:t>
            </a:r>
            <a:r>
              <a:rPr lang="en-US" dirty="0" smtClean="0">
                <a:latin typeface="+mj-lt"/>
              </a:rPr>
              <a:t>He was arrested and booked into the jail.  3 deputies on scene.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3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228600" y="3048000"/>
            <a:ext cx="35814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TOTAL CALLS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	     49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70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75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 90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2013	     75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0596330"/>
              </p:ext>
            </p:extLst>
          </p:nvPr>
        </p:nvGraphicFramePr>
        <p:xfrm>
          <a:off x="3429000" y="2057400"/>
          <a:ext cx="5638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1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CITATIONS 5-YEAR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 COMPARISON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489901"/>
              </p:ext>
            </p:extLst>
          </p:nvPr>
        </p:nvGraphicFramePr>
        <p:xfrm>
          <a:off x="457200" y="2133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14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 BREAKDOWN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-457200" y="2286000"/>
            <a:ext cx="3581400" cy="443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   APRIL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 58 calls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Priority 1 – 15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2 –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8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3 – 27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4 –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6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5 – 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6 -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2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8099856"/>
              </p:ext>
            </p:extLst>
          </p:nvPr>
        </p:nvGraphicFramePr>
        <p:xfrm>
          <a:off x="2743198" y="1676396"/>
          <a:ext cx="6248401" cy="5029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450"/>
                <a:gridCol w="665930"/>
                <a:gridCol w="977641"/>
                <a:gridCol w="1969450"/>
                <a:gridCol w="665930"/>
              </a:tblGrid>
              <a:tr h="348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DCE6F1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REPORTS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015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Alarms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Protective order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Animal complaints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Reckless driver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Assaults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Sex offenses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Stolen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Citizen assists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Suspicious activity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Civil disputes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Thefts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Criminal mischief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accidents injury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Disturbance - family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 property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Drug violations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hazards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Extra patrols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stops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Medicals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Trespassing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Neighborhood problems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Vehicle 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36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Premise checks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Warrants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9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MAJOR INCIDENTS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5029200" cy="52284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NATURAL ROCK &amp; DESIGN</a:t>
            </a:r>
            <a:endParaRPr lang="en-US" sz="35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24 calls for service so far this year.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On 04/04/13, two individuals were arrested for theft.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These same two males </a:t>
            </a:r>
            <a:r>
              <a:rPr lang="en-US" dirty="0" smtClean="0">
                <a:latin typeface="+mj-lt"/>
              </a:rPr>
              <a:t>were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suspects in </a:t>
            </a:r>
            <a:r>
              <a:rPr lang="en-US" dirty="0" smtClean="0">
                <a:latin typeface="+mj-lt"/>
              </a:rPr>
              <a:t>another theft case.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On 04/15/13, another person was cited for </a:t>
            </a:r>
            <a:r>
              <a:rPr lang="en-US" dirty="0" smtClean="0">
                <a:latin typeface="+mj-lt"/>
              </a:rPr>
              <a:t>stealing materials from the yard</a:t>
            </a:r>
            <a:r>
              <a:rPr lang="en-US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Deputies continue to respond on theft, trespassing, and suspicious person and vehicle calls at the business.</a:t>
            </a:r>
          </a:p>
          <a:p>
            <a:pPr marL="0" indent="0">
              <a:buNone/>
            </a:pPr>
            <a:endParaRPr lang="en-US" dirty="0">
              <a:latin typeface="Lithograp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0877" y="6248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ithograph" pitchFamily="2" charset="0"/>
              </a:rPr>
              <a:t>6640 S. Hwy 89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Lithograp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36" y="1497330"/>
            <a:ext cx="3379763" cy="2339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14" y="3836670"/>
            <a:ext cx="3391486" cy="24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OTHER INCIDENTS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2439" y="1519311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#13-11757	</a:t>
            </a:r>
            <a:r>
              <a:rPr lang="en-US" b="1" dirty="0" smtClean="0">
                <a:latin typeface="+mj-lt"/>
              </a:rPr>
              <a:t>THEFT – </a:t>
            </a:r>
            <a:r>
              <a:rPr lang="en-US" dirty="0" smtClean="0">
                <a:latin typeface="+mj-lt"/>
              </a:rPr>
              <a:t>1731 E. 6600 S.  A green canoe was stolen from the side of </a:t>
            </a:r>
            <a:r>
              <a:rPr lang="en-US" dirty="0" smtClean="0">
                <a:latin typeface="+mj-lt"/>
              </a:rPr>
              <a:t>this </a:t>
            </a:r>
            <a:r>
              <a:rPr lang="en-US" dirty="0" smtClean="0">
                <a:latin typeface="+mj-lt"/>
              </a:rPr>
              <a:t>property </a:t>
            </a:r>
            <a:r>
              <a:rPr lang="en-US" dirty="0" smtClean="0">
                <a:latin typeface="+mj-lt"/>
              </a:rPr>
              <a:t>near </a:t>
            </a:r>
            <a:r>
              <a:rPr lang="en-US" dirty="0" smtClean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residence.  There is no suspect information.</a:t>
            </a:r>
          </a:p>
          <a:p>
            <a:r>
              <a:rPr lang="en-US" dirty="0" smtClean="0">
                <a:latin typeface="+mj-lt"/>
              </a:rPr>
              <a:t>#13-12222	</a:t>
            </a:r>
            <a:r>
              <a:rPr lang="en-US" b="1" dirty="0" smtClean="0">
                <a:latin typeface="+mj-lt"/>
              </a:rPr>
              <a:t>THEFT – </a:t>
            </a:r>
            <a:r>
              <a:rPr lang="en-US" dirty="0" smtClean="0">
                <a:latin typeface="+mj-lt"/>
              </a:rPr>
              <a:t>975 E. 6600 S.  A small, girl’s bike was stolen from the yard of this residence.  There is no suspect information.</a:t>
            </a:r>
            <a:endParaRPr lang="en-US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8" y="4566178"/>
            <a:ext cx="1682344" cy="1575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" y="4148211"/>
            <a:ext cx="3215640" cy="2411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48211"/>
            <a:ext cx="3215639" cy="24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228600" y="3048000"/>
            <a:ext cx="35814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TOTAL CALLS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	     85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94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73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 85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2013	     58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1034634"/>
              </p:ext>
            </p:extLst>
          </p:nvPr>
        </p:nvGraphicFramePr>
        <p:xfrm>
          <a:off x="3276600" y="2133600"/>
          <a:ext cx="5791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4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CITATIONS 5-YEAR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 COMPARISON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889062"/>
              </p:ext>
            </p:extLst>
          </p:nvPr>
        </p:nvGraphicFramePr>
        <p:xfrm>
          <a:off x="457200" y="2133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6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 BREAKDOWN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-609600" y="2209800"/>
            <a:ext cx="3962400" cy="443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JANUARY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Lithograph" pitchFamily="2" charset="0"/>
              </a:rPr>
              <a:t>87 CALLS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Priority 1 – 26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2 –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8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3 – 26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4 – 24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5 – 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6 -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3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0348841"/>
              </p:ext>
            </p:extLst>
          </p:nvPr>
        </p:nvGraphicFramePr>
        <p:xfrm>
          <a:off x="2743200" y="1676400"/>
          <a:ext cx="6248398" cy="5029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449"/>
                <a:gridCol w="665929"/>
                <a:gridCol w="977642"/>
                <a:gridCol w="1969449"/>
                <a:gridCol w="665929"/>
              </a:tblGrid>
              <a:tr h="290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DCE6F1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REPORTS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511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r>
                        <a:rPr lang="en-US" sz="1600" b="1" u="none" strike="noStrike" dirty="0" smtClean="0"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911 calls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Paper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Alarms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Premise checks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Animal complaints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Sex offenses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Assaults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Shooting in city limits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Assist Fire department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Stolen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Assist other jurisdictions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Suspicious activity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Thefts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Citizen assists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accidents fatal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00B0F0"/>
                    </a:solidFill>
                  </a:tcPr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Civil disputes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 property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Community policing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hazards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Criminal mischief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stops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12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Curfew violations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Threats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Disturbance – family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Trespassing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Drug violations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Vehicle 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Frauds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Vehicle impounds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0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Medicals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Warrants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2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CRIME PATTERNS AND CONCERNS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634" y="2209800"/>
            <a:ext cx="6709366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Overall call volume increased the first two months of 2013, but declined in March and April.</a:t>
            </a:r>
          </a:p>
          <a:p>
            <a:r>
              <a:rPr lang="en-US" dirty="0" smtClean="0"/>
              <a:t>Overall, violent crime and property crime rates remain relatively low.</a:t>
            </a:r>
          </a:p>
          <a:p>
            <a:r>
              <a:rPr lang="en-US" dirty="0" smtClean="0"/>
              <a:t>There have been several high-priority incidents including a fatal car accident on Hwy 89, and two domestic violence-related aggravated assault calls. </a:t>
            </a:r>
          </a:p>
          <a:p>
            <a:r>
              <a:rPr lang="en-US" dirty="0" smtClean="0"/>
              <a:t>The abandoned business of Natural Rock &amp; Design has been a hot spot for thefts, trespassing and suspicious activity calls.</a:t>
            </a:r>
          </a:p>
          <a:p>
            <a:r>
              <a:rPr lang="en-US" dirty="0"/>
              <a:t>N</a:t>
            </a:r>
            <a:r>
              <a:rPr lang="en-US" dirty="0" smtClean="0"/>
              <a:t>o other significant crime patterns have been be detected.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" y="2057400"/>
            <a:ext cx="2282234" cy="4671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09" y="1242646"/>
            <a:ext cx="1106978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04800" y="2895600"/>
            <a:ext cx="3886200" cy="3337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TOTAL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CALLS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2008     931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  1000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799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1010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    941</a:t>
            </a:r>
          </a:p>
          <a:p>
            <a:pPr marL="393192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5779848"/>
              </p:ext>
            </p:extLst>
          </p:nvPr>
        </p:nvGraphicFramePr>
        <p:xfrm>
          <a:off x="3505200" y="2114306"/>
          <a:ext cx="5562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1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  CITATIONS</a:t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04800" y="3200400"/>
            <a:ext cx="4267200" cy="3337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TOTAL TICKETS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 	  2008      291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  2009      543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  2010       358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  2011        343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  2012        316</a:t>
            </a:r>
          </a:p>
          <a:p>
            <a:pPr marL="393192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4285751"/>
              </p:ext>
            </p:extLst>
          </p:nvPr>
        </p:nvGraphicFramePr>
        <p:xfrm>
          <a:off x="3727938" y="2133600"/>
          <a:ext cx="5410200" cy="463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57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PROACTIVE =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PREVENTION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527651"/>
              </p:ext>
            </p:extLst>
          </p:nvPr>
        </p:nvGraphicFramePr>
        <p:xfrm>
          <a:off x="228600" y="1447800"/>
          <a:ext cx="8686800" cy="538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4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10-year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321969"/>
              </p:ext>
            </p:extLst>
          </p:nvPr>
        </p:nvGraphicFramePr>
        <p:xfrm>
          <a:off x="152400" y="1447800"/>
          <a:ext cx="8839200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8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10-year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524863"/>
              </p:ext>
            </p:extLst>
          </p:nvPr>
        </p:nvGraphicFramePr>
        <p:xfrm>
          <a:off x="76200" y="1600201"/>
          <a:ext cx="9067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3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2590800" cy="13118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SCHOOL VISITS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39615" y="2743200"/>
            <a:ext cx="2590800" cy="2438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UINTAH Elementary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Jan – 8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Feb – 10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MAR – 9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APR- 7</a:t>
            </a: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endParaRPr lang="en-US" sz="20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048000" y="548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WELCOME SCHOOL RESOURCE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OFFICER MIKE CHATELAIN!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667000" cy="169281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BIKE PATROL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2133600"/>
            <a:ext cx="2438400" cy="3962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QUIET AND COVERT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ALLOWS FOR DETECTION THROUGH SIGHT AND SOUND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GREAT FOR RESIDENTIAL AREAS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11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92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2895600" cy="13118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PREMISES CHECKS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667000"/>
            <a:ext cx="2590800" cy="2667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JANUARY = 11</a:t>
            </a: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February = 0</a:t>
            </a: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March = 6</a:t>
            </a:r>
          </a:p>
          <a:p>
            <a:pPr algn="ctr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Lithograph" pitchFamily="2" charset="0"/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April = 1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4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184" y="381000"/>
            <a:ext cx="7851648" cy="16764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chemeClr val="tx2">
                    <a:lumMod val="90000"/>
                  </a:schemeClr>
                </a:solidFill>
              </a:rPr>
              <a:t>QUESTIONS?</a:t>
            </a:r>
            <a:endParaRPr lang="en-US" sz="9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6" descr="ba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54" y="2209800"/>
            <a:ext cx="4296508" cy="416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MAJOR INCIDENTS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2672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j-lt"/>
              </a:rPr>
              <a:t>#13-1772  Fatal Traffic Accident </a:t>
            </a:r>
          </a:p>
          <a:p>
            <a:r>
              <a:rPr lang="en-US" dirty="0" smtClean="0">
                <a:latin typeface="+mj-lt"/>
              </a:rPr>
              <a:t>January 15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at 1550 hours</a:t>
            </a:r>
          </a:p>
          <a:p>
            <a:r>
              <a:rPr lang="en-US" dirty="0" smtClean="0">
                <a:latin typeface="+mj-lt"/>
              </a:rPr>
              <a:t>6600 S. Hwy 89</a:t>
            </a:r>
          </a:p>
          <a:p>
            <a:r>
              <a:rPr lang="en-US" dirty="0" smtClean="0">
                <a:latin typeface="+mj-lt"/>
              </a:rPr>
              <a:t>Single vehicle traveling southbound struck the guardrail twice at the bottom of the dug way</a:t>
            </a:r>
          </a:p>
          <a:p>
            <a:r>
              <a:rPr lang="en-US" dirty="0" smtClean="0">
                <a:latin typeface="+mj-lt"/>
              </a:rPr>
              <a:t>The 90 year-old driver was found unresponsive in the backseat</a:t>
            </a:r>
          </a:p>
          <a:p>
            <a:r>
              <a:rPr lang="en-US" dirty="0" smtClean="0">
                <a:latin typeface="+mj-lt"/>
              </a:rPr>
              <a:t>The subject suffered from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 medical problem before the crash</a:t>
            </a:r>
          </a:p>
          <a:p>
            <a:r>
              <a:rPr lang="en-US" dirty="0" smtClean="0">
                <a:latin typeface="+mj-lt"/>
              </a:rPr>
              <a:t>5 deputies responded to the scene</a:t>
            </a:r>
          </a:p>
          <a:p>
            <a:endParaRPr lang="en-US" dirty="0"/>
          </a:p>
        </p:txBody>
      </p:sp>
      <p:pic>
        <p:nvPicPr>
          <p:cNvPr id="16" name="Content Placeholder 1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0600" t="9571" r="30738" b="5190"/>
          <a:stretch/>
        </p:blipFill>
        <p:spPr bwMode="auto">
          <a:xfrm rot="16200000">
            <a:off x="4419603" y="1676398"/>
            <a:ext cx="4343398" cy="4648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3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228600" y="3104116"/>
            <a:ext cx="35814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TOTAL CALLS</a:t>
            </a:r>
          </a:p>
          <a:p>
            <a:pPr marL="393192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2009	     40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68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70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 65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2013	     87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2971736"/>
              </p:ext>
            </p:extLst>
          </p:nvPr>
        </p:nvGraphicFramePr>
        <p:xfrm>
          <a:off x="3429000" y="2133600"/>
          <a:ext cx="55626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64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CITATIONS 5-YEAR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 COMPARISON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880393"/>
              </p:ext>
            </p:extLst>
          </p:nvPr>
        </p:nvGraphicFramePr>
        <p:xfrm>
          <a:off x="457200" y="2133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14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 BREAKDOWN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-533400" y="2286000"/>
            <a:ext cx="3581400" cy="443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Lithograph" pitchFamily="2" charset="0"/>
              </a:rPr>
              <a:t>   FEBRUARY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   78 calls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Benguiat Bk BT" pitchFamily="18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Priority 1 – 21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2 –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8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3 – 22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4 – 17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5 – 0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Benguiat Bk BT" pitchFamily="18" charset="0"/>
              </a:rPr>
              <a:t>	Priority 6 - 10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enguiat Bk BT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3450668"/>
              </p:ext>
            </p:extLst>
          </p:nvPr>
        </p:nvGraphicFramePr>
        <p:xfrm>
          <a:off x="2819401" y="1676400"/>
          <a:ext cx="6172201" cy="502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5433"/>
                <a:gridCol w="657808"/>
                <a:gridCol w="965719"/>
                <a:gridCol w="1945433"/>
                <a:gridCol w="657808"/>
              </a:tblGrid>
              <a:tr h="326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DCE6F1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REPORTS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2826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baseline="0" dirty="0" smtClean="0">
                          <a:effectLst/>
                        </a:rPr>
                        <a:t>35  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sng" strike="noStrike" dirty="0">
                          <a:effectLst/>
                        </a:rPr>
                        <a:t>CALL DESCRIPTION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Abandoned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Motorist assists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Alarms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Protective order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Animal complaints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Sex offenses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</a:rPr>
                        <a:t>Assaults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Stolen vehicles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Assist other jurisdictions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Suspicious activity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Telephone harassment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Citizen assists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Thefts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Community policing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Threats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Criminal mischief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accidents injury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Disorderly conduct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accident property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 smtClean="0">
                          <a:effectLst/>
                        </a:rPr>
                        <a:t>Disturbance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family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hazards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Drug violations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Traffic stops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Extra Patrol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Vehicle burglaries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>
                    <a:solidFill>
                      <a:srgbClr val="FFFF00"/>
                    </a:solidFill>
                  </a:tcPr>
                </a:tc>
              </a:tr>
              <a:tr h="31571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Medicals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</a:rPr>
                        <a:t>Warrants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5495" marR="5495" marT="54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MAJOR INCIDENTS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0" y="1447800"/>
            <a:ext cx="9144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#13-6522     </a:t>
            </a:r>
            <a:r>
              <a:rPr lang="en-US" b="1" dirty="0" smtClean="0">
                <a:latin typeface="+mj-lt"/>
              </a:rPr>
              <a:t>Aggravated Assault (DV) </a:t>
            </a:r>
            <a:r>
              <a:rPr lang="en-US" dirty="0" smtClean="0">
                <a:latin typeface="+mj-lt"/>
              </a:rPr>
              <a:t>– 975 E. 6600 S.  Two brothers 17 &amp; 18 </a:t>
            </a:r>
            <a:r>
              <a:rPr lang="en-US" dirty="0" smtClean="0">
                <a:latin typeface="+mj-lt"/>
              </a:rPr>
              <a:t>years-old</a:t>
            </a:r>
            <a:r>
              <a:rPr lang="en-US" dirty="0" smtClean="0">
                <a:latin typeface="+mj-lt"/>
              </a:rPr>
              <a:t>, got into an argument over one of them leaving a dish in the other one’s room.  The two started physically fighting and then the older brother grabbed a “Rambo-style” knife and went after the younger one.  The father intervened and secured the knife.  Both brothers were charged with assault.  2 deputies on scene.</a:t>
            </a:r>
          </a:p>
          <a:p>
            <a:r>
              <a:rPr lang="en-US" dirty="0" smtClean="0">
                <a:latin typeface="+mj-lt"/>
              </a:rPr>
              <a:t>#13-5033     </a:t>
            </a:r>
            <a:r>
              <a:rPr lang="en-US" b="1" dirty="0" smtClean="0">
                <a:latin typeface="+mj-lt"/>
              </a:rPr>
              <a:t>Storage Shed Burglary </a:t>
            </a:r>
            <a:r>
              <a:rPr lang="en-US" dirty="0" smtClean="0">
                <a:latin typeface="+mj-lt"/>
              </a:rPr>
              <a:t>– 2403 E. 6600 S.  Forced entry was made into one of the units and the suspects stole grass seed and others supplies.</a:t>
            </a:r>
          </a:p>
          <a:p>
            <a:r>
              <a:rPr lang="en-US" dirty="0" smtClean="0">
                <a:latin typeface="+mj-lt"/>
              </a:rPr>
              <a:t>#13-6902     </a:t>
            </a:r>
            <a:r>
              <a:rPr lang="en-US" b="1" dirty="0" smtClean="0">
                <a:latin typeface="+mj-lt"/>
              </a:rPr>
              <a:t>Stolen iPad </a:t>
            </a:r>
            <a:r>
              <a:rPr lang="en-US" dirty="0" smtClean="0">
                <a:latin typeface="+mj-lt"/>
              </a:rPr>
              <a:t>– 6726 S. 1540 E.  A brand new iPad was stolen.  The juvenile didn’t know where exactly it was taken from.  </a:t>
            </a:r>
            <a:r>
              <a:rPr lang="en-US" dirty="0" smtClean="0">
                <a:latin typeface="+mj-lt"/>
              </a:rPr>
              <a:t>The theft possibly </a:t>
            </a:r>
            <a:r>
              <a:rPr lang="en-US" dirty="0" smtClean="0">
                <a:latin typeface="+mj-lt"/>
              </a:rPr>
              <a:t>occurred at Crossroads Fitness.</a:t>
            </a:r>
          </a:p>
          <a:p>
            <a:r>
              <a:rPr lang="en-US" dirty="0" smtClean="0">
                <a:latin typeface="+mj-lt"/>
              </a:rPr>
              <a:t>#13-6477     </a:t>
            </a:r>
            <a:r>
              <a:rPr lang="en-US" b="1" dirty="0" smtClean="0">
                <a:latin typeface="+mj-lt"/>
              </a:rPr>
              <a:t>Drug paraphernalia </a:t>
            </a:r>
            <a:r>
              <a:rPr lang="en-US" dirty="0" smtClean="0">
                <a:latin typeface="+mj-lt"/>
              </a:rPr>
              <a:t>– 1800 E. 6900 S.  A mother found a marijuana pipe in her son’s backpack. 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citation was issued for the subject to appear in juvenile court.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84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CALLS FOR SERVICE</a:t>
            </a:r>
            <a:b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5-YEAR COMPARISON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228600" y="3104116"/>
            <a:ext cx="3581400" cy="3718715"/>
          </a:xfrm>
        </p:spPr>
        <p:txBody>
          <a:bodyPr/>
          <a:lstStyle/>
          <a:p>
            <a:pPr marL="393192" lvl="1" indent="0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Lithograph" pitchFamily="2" charset="0"/>
              </a:rPr>
              <a:t>TOTAL CALLS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2009	     40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2010	     49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2011	     59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2012	     69</a:t>
            </a:r>
          </a:p>
          <a:p>
            <a:pPr marL="393192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ithograph" pitchFamily="2" charset="0"/>
              </a:rPr>
              <a:t>	2013	     78</a:t>
            </a:r>
          </a:p>
          <a:p>
            <a:pPr marL="393192" lvl="1" indent="0">
              <a:buNone/>
            </a:pPr>
            <a:endParaRPr lang="en-US" dirty="0" smtClean="0">
              <a:latin typeface="Lithograph" pitchFamily="2" charset="0"/>
            </a:endParaRPr>
          </a:p>
          <a:p>
            <a:pPr marL="393192" lvl="1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856060"/>
              </p:ext>
            </p:extLst>
          </p:nvPr>
        </p:nvGraphicFramePr>
        <p:xfrm>
          <a:off x="3429000" y="2133599"/>
          <a:ext cx="5638800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4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CITATIONS 5-YEAR</a:t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Lithograph" pitchFamily="2" charset="0"/>
              </a:rPr>
              <a:t> COMPARISON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Lithograph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173188"/>
              </p:ext>
            </p:extLst>
          </p:nvPr>
        </p:nvGraphicFramePr>
        <p:xfrm>
          <a:off x="457200" y="2133600"/>
          <a:ext cx="8229600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14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2119</TotalTime>
  <Words>928</Words>
  <Application>Microsoft Office PowerPoint</Application>
  <PresentationFormat>On-screen Show (4:3)</PresentationFormat>
  <Paragraphs>487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WEBER COUNTY SHERIFF’S OFFICE UINTAH CITY</vt:lpstr>
      <vt:lpstr>CALL BREAKDOWN</vt:lpstr>
      <vt:lpstr>MAJOR INCIDENTS</vt:lpstr>
      <vt:lpstr>CALLS FOR SERVICE 5-YEAR COMPARISON</vt:lpstr>
      <vt:lpstr>CITATIONS 5-YEAR  COMPARISON </vt:lpstr>
      <vt:lpstr>CALL BREAKDOWN</vt:lpstr>
      <vt:lpstr>MAJOR INCIDENTS</vt:lpstr>
      <vt:lpstr>CALLS FOR SERVICE 5-YEAR COMPARISON</vt:lpstr>
      <vt:lpstr>CITATIONS 5-YEAR  COMPARISON </vt:lpstr>
      <vt:lpstr>CALL BREAKDOWN</vt:lpstr>
      <vt:lpstr>MAJOR INCIDENTS</vt:lpstr>
      <vt:lpstr>MAJOR INCIDENTS</vt:lpstr>
      <vt:lpstr>CALLS FOR SERVICE 5-YEAR COMPARISON</vt:lpstr>
      <vt:lpstr>CITATIONS 5-YEAR  COMPARISON </vt:lpstr>
      <vt:lpstr>CALL BREAKDOWN</vt:lpstr>
      <vt:lpstr>MAJOR INCIDENTS</vt:lpstr>
      <vt:lpstr>OTHER INCIDENTS</vt:lpstr>
      <vt:lpstr>CALLS FOR SERVICE 5-YEAR COMPARISON</vt:lpstr>
      <vt:lpstr>CITATIONS 5-YEAR  COMPARISON </vt:lpstr>
      <vt:lpstr>CRIME PATTERNS AND CONCERNS</vt:lpstr>
      <vt:lpstr>CALLS FOR SERVICE 5-year Comparison</vt:lpstr>
      <vt:lpstr>  CITATIONS 5-year Comparison</vt:lpstr>
      <vt:lpstr>PROACTIVE = PREVENTION</vt:lpstr>
      <vt:lpstr>10-year ComparisoN</vt:lpstr>
      <vt:lpstr>10-year ComparisoN</vt:lpstr>
      <vt:lpstr>SCHOOL VISITS</vt:lpstr>
      <vt:lpstr>BIKE PATROL</vt:lpstr>
      <vt:lpstr>PREMISES CHECKS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Findlay, Lane</dc:creator>
  <cp:lastModifiedBy>Findlay, Lane</cp:lastModifiedBy>
  <cp:revision>149</cp:revision>
  <cp:lastPrinted>2013-03-12T19:23:21Z</cp:lastPrinted>
  <dcterms:created xsi:type="dcterms:W3CDTF">2013-03-04T23:12:09Z</dcterms:created>
  <dcterms:modified xsi:type="dcterms:W3CDTF">2013-05-21T20:27:58Z</dcterms:modified>
</cp:coreProperties>
</file>